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6" d="100"/>
          <a:sy n="126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32268-A083-49F4-ABF6-B645F8EDFC4F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6853E-097D-455F-86AE-A815A864D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663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6355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Notes/Handouts</a:t>
            </a:r>
          </a:p>
        </p:txBody>
      </p:sp>
      <p:sp>
        <p:nvSpPr>
          <p:cNvPr id="663557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8363551-87DD-4078-959D-952570C285B8}" type="datetime1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1/6/2012</a:t>
            </a:fld>
            <a:endParaRPr lang="en-US" smtClean="0"/>
          </a:p>
        </p:txBody>
      </p:sp>
      <p:sp>
        <p:nvSpPr>
          <p:cNvPr id="663558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NJ Training TY 2008</a:t>
            </a:r>
          </a:p>
        </p:txBody>
      </p:sp>
      <p:sp>
        <p:nvSpPr>
          <p:cNvPr id="663559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C11BD1D-381B-4ED4-BFC5-EACC598788F4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6458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Notes/Handouts</a:t>
            </a:r>
          </a:p>
        </p:txBody>
      </p:sp>
      <p:sp>
        <p:nvSpPr>
          <p:cNvPr id="664581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B0212B52-ABA5-4FDB-AA63-C8D4791C4CDE}" type="datetime1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1/6/2012</a:t>
            </a:fld>
            <a:endParaRPr lang="en-US" smtClean="0"/>
          </a:p>
        </p:txBody>
      </p:sp>
      <p:sp>
        <p:nvSpPr>
          <p:cNvPr id="664582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NJ Training TY 2008</a:t>
            </a:r>
          </a:p>
        </p:txBody>
      </p:sp>
      <p:sp>
        <p:nvSpPr>
          <p:cNvPr id="664583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B546F02D-A637-4985-9BB2-FDA932E83474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6560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Notes/Handouts</a:t>
            </a:r>
          </a:p>
        </p:txBody>
      </p:sp>
      <p:sp>
        <p:nvSpPr>
          <p:cNvPr id="665605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0FA9CE4-4708-4F07-9B7A-D0904D6B1CBA}" type="datetime1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1/6/2012</a:t>
            </a:fld>
            <a:endParaRPr lang="en-US" smtClean="0"/>
          </a:p>
        </p:txBody>
      </p:sp>
      <p:sp>
        <p:nvSpPr>
          <p:cNvPr id="665606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NJ Training TY 2008</a:t>
            </a:r>
          </a:p>
        </p:txBody>
      </p:sp>
      <p:sp>
        <p:nvSpPr>
          <p:cNvPr id="665607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BADAC20A-6893-405B-803A-CEA649C577F7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6662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Notes/Handouts</a:t>
            </a:r>
          </a:p>
        </p:txBody>
      </p:sp>
      <p:sp>
        <p:nvSpPr>
          <p:cNvPr id="666629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339B3C7-0179-415F-8D93-75B79C58AA99}" type="datetime1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1/6/2012</a:t>
            </a:fld>
            <a:endParaRPr lang="en-US" smtClean="0"/>
          </a:p>
        </p:txBody>
      </p:sp>
      <p:sp>
        <p:nvSpPr>
          <p:cNvPr id="666630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NJ Training TY 2008</a:t>
            </a:r>
          </a:p>
        </p:txBody>
      </p:sp>
      <p:sp>
        <p:nvSpPr>
          <p:cNvPr id="666631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0ACBC12-F9F9-44E9-9605-0F356BC859C8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Calibri" pitchFamily="34" charset="0"/>
                <a:ea typeface="ＭＳ Ｐゴシック" pitchFamily="-65" charset="-128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Calibri" pitchFamily="34" charset="0"/>
                  <a:ea typeface="ＭＳ Ｐゴシック" pitchFamily="-65" charset="-128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Calibri" pitchFamily="34" charset="0"/>
                  <a:ea typeface="ＭＳ Ｐゴシック" pitchFamily="-65" charset="-128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Calibri" pitchFamily="34" charset="0"/>
                  <a:ea typeface="ＭＳ Ｐゴシック" pitchFamily="-65" charset="-128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338EB8EB-F233-4732-AB21-C5081B92E9F1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14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DD3D5EDA-1F51-4779-A5BB-82E475825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83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8EB8EB-F233-4732-AB21-C5081B92E9F1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3D5EDA-1F51-4779-A5BB-82E475825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80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6046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6046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8EB8EB-F233-4732-AB21-C5081B92E9F1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3D5EDA-1F51-4779-A5BB-82E475825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27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777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4038600"/>
            <a:ext cx="777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8EB8EB-F233-4732-AB21-C5081B92E9F1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3D5EDA-1F51-4779-A5BB-82E475825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766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7244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8EB8EB-F233-4732-AB21-C5081B92E9F1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3D5EDA-1F51-4779-A5BB-82E475825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60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8EB8EB-F233-4732-AB21-C5081B92E9F1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3D5EDA-1F51-4779-A5BB-82E475825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0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8EB8EB-F233-4732-AB21-C5081B92E9F1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3D5EDA-1F51-4779-A5BB-82E475825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53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8EB8EB-F233-4732-AB21-C5081B92E9F1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3D5EDA-1F51-4779-A5BB-82E475825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94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8EB8EB-F233-4732-AB21-C5081B92E9F1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3D5EDA-1F51-4779-A5BB-82E475825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29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8EB8EB-F233-4732-AB21-C5081B92E9F1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3D5EDA-1F51-4779-A5BB-82E475825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56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8EB8EB-F233-4732-AB21-C5081B92E9F1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3D5EDA-1F51-4779-A5BB-82E475825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0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8EB8EB-F233-4732-AB21-C5081B92E9F1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3D5EDA-1F51-4779-A5BB-82E475825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63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8EB8EB-F233-4732-AB21-C5081B92E9F1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3D5EDA-1F51-4779-A5BB-82E475825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9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58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Calibri" pitchFamily="34" charset="0"/>
                <a:ea typeface="ＭＳ Ｐゴシック" pitchFamily="-65" charset="-128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5805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Calibri" pitchFamily="34" charset="0"/>
                  <a:ea typeface="ＭＳ Ｐゴシック" pitchFamily="-65" charset="-128"/>
                </a:endParaRPr>
              </a:p>
            </p:txBody>
          </p:sp>
          <p:sp>
            <p:nvSpPr>
              <p:cNvPr id="25805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03975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Calibri" pitchFamily="34" charset="0"/>
                <a:ea typeface="ＭＳ Ｐゴシック" pitchFamily="-65" charset="-128"/>
              </a:defRPr>
            </a:lvl1pPr>
          </a:lstStyle>
          <a:p>
            <a:fld id="{338EB8EB-F233-4732-AB21-C5081B92E9F1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258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0800"/>
            <a:ext cx="297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Calibri" pitchFamily="34" charset="0"/>
                <a:ea typeface="ＭＳ Ｐゴシック" pitchFamily="-65" charset="-128"/>
              </a:defRPr>
            </a:lvl1pPr>
          </a:lstStyle>
          <a:p>
            <a:endParaRPr lang="en-US"/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alibri" pitchFamily="34" charset="0"/>
                <a:ea typeface="ＭＳ Ｐゴシック" pitchFamily="-65" charset="-128"/>
              </a:defRPr>
            </a:lvl1pPr>
          </a:lstStyle>
          <a:p>
            <a:fld id="{DD3D5EDA-1F51-4779-A5BB-82E4758250CA}" type="slidenum">
              <a:rPr lang="en-US" smtClean="0"/>
              <a:t>‹#›</a:t>
            </a:fld>
            <a:endParaRPr lang="en-US"/>
          </a:p>
        </p:txBody>
      </p:sp>
      <p:sp>
        <p:nvSpPr>
          <p:cNvPr id="25806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Standard Deductions &amp; Exemptions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Schedule A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Pub 17 Chapter 20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Pub 4012 Tab F and Tab 4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365577" name="~PP12633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~PP1067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325" y="64103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8053" name="Text Box 5"/>
          <p:cNvSpPr txBox="1">
            <a:spLocks noChangeArrowheads="1"/>
          </p:cNvSpPr>
          <p:nvPr/>
        </p:nvSpPr>
        <p:spPr bwMode="auto">
          <a:xfrm>
            <a:off x="2971800" y="152400"/>
            <a:ext cx="5867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/>
            <a:r>
              <a:rPr lang="en-US" sz="1400" dirty="0"/>
              <a:t>4491-19 Standard Deduction and Tax Computation v11.0 </a:t>
            </a:r>
            <a:r>
              <a:rPr lang="en-US" sz="1400" dirty="0" smtClean="0"/>
              <a:t>VO.pptx</a:t>
            </a:r>
            <a:endParaRPr lang="en-US" sz="1400" dirty="0"/>
          </a:p>
        </p:txBody>
      </p:sp>
      <p:sp>
        <p:nvSpPr>
          <p:cNvPr id="258054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12/29/2011</a:t>
            </a:r>
            <a:endParaRPr lang="en-US"/>
          </a:p>
        </p:txBody>
      </p:sp>
      <p:sp>
        <p:nvSpPr>
          <p:cNvPr id="25805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8F114C8-2FBF-4D3A-880A-8ED1AD7CA414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mtClean="0"/>
          </a:p>
        </p:txBody>
      </p:sp>
      <p:sp>
        <p:nvSpPr>
          <p:cNvPr id="258056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Tax Law Training (NJ) TY2011 v11.0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226588"/>
      </p:ext>
    </p:extLst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655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557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Deductions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AGI minus deductions &amp; exemptions equals taxable income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TP takes either Standard Deduction or Itemized Deductions on Schedule A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Additional Standard Deduction Allowance if over 65 or blind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Refer to Pub 4012 Tab F to determine allowable standard deduction. Tax Wise does this automatically</a:t>
            </a:r>
          </a:p>
        </p:txBody>
      </p:sp>
      <p:pic>
        <p:nvPicPr>
          <p:cNvPr id="4105" name="~PP12633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~PP1016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325" y="64103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9077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12/29/2011</a:t>
            </a:r>
            <a:endParaRPr lang="en-US"/>
          </a:p>
        </p:txBody>
      </p:sp>
      <p:sp>
        <p:nvSpPr>
          <p:cNvPr id="2590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157C86F4-534F-4108-BD5D-681A59DEA141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mtClean="0"/>
          </a:p>
        </p:txBody>
      </p:sp>
      <p:sp>
        <p:nvSpPr>
          <p:cNvPr id="259079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Tax Law Training (NJ) TY2011 v11.0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960787"/>
      </p:ext>
    </p:extLst>
  </p:cSld>
  <p:clrMapOvr>
    <a:masterClrMapping/>
  </p:clrMapOvr>
  <p:transition advTm="4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1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Exceptions To Deductions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Married Filing Separately </a:t>
            </a:r>
          </a:p>
          <a:p>
            <a:pPr lvl="1" eaLnBrk="1" hangingPunct="1"/>
            <a:r>
              <a:rPr lang="en-US" smtClean="0"/>
              <a:t>Spouse has itemized – TP must itemize</a:t>
            </a:r>
          </a:p>
          <a:p>
            <a:pPr lvl="1" eaLnBrk="1" hangingPunct="1"/>
            <a:r>
              <a:rPr lang="en-US" smtClean="0"/>
              <a:t>Spouse took Standard – TP must take Std</a:t>
            </a:r>
          </a:p>
          <a:p>
            <a:pPr eaLnBrk="1" hangingPunct="1"/>
            <a:r>
              <a:rPr lang="en-US" smtClean="0"/>
              <a:t>Non-Resident Alien MUST itemize.</a:t>
            </a:r>
          </a:p>
        </p:txBody>
      </p:sp>
      <p:pic>
        <p:nvPicPr>
          <p:cNvPr id="367625" name="~PP42633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~PP424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325" y="64103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0101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12/29/2011</a:t>
            </a:r>
            <a:endParaRPr lang="en-US"/>
          </a:p>
        </p:txBody>
      </p:sp>
      <p:sp>
        <p:nvSpPr>
          <p:cNvPr id="260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17EBF0E-F888-46F0-8D69-C318D1FD27C7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mtClean="0"/>
          </a:p>
        </p:txBody>
      </p:sp>
      <p:sp>
        <p:nvSpPr>
          <p:cNvPr id="260103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Tax Law Training (NJ) TY2011 v11.0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489772"/>
      </p:ext>
    </p:extLst>
  </p:cSld>
  <p:clrMapOvr>
    <a:masterClrMapping/>
  </p:clrMapOvr>
  <p:transition advTm="2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676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762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Exemptions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Personal exemption amount of $3,700 times the number in Form 1040 Box 6d</a:t>
            </a:r>
          </a:p>
          <a:p>
            <a:pPr eaLnBrk="1" hangingPunct="1"/>
            <a:r>
              <a:rPr lang="en-US" smtClean="0"/>
              <a:t>The total exemption is automatically calculated by TaxWise</a:t>
            </a:r>
          </a:p>
        </p:txBody>
      </p:sp>
      <p:sp>
        <p:nvSpPr>
          <p:cNvPr id="261124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12/29/2011</a:t>
            </a:r>
            <a:endParaRPr lang="en-US"/>
          </a:p>
        </p:txBody>
      </p:sp>
      <p:sp>
        <p:nvSpPr>
          <p:cNvPr id="2611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470DFCA-D9FC-4927-B227-D92D12068FBC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mtClean="0"/>
          </a:p>
        </p:txBody>
      </p:sp>
      <p:sp>
        <p:nvSpPr>
          <p:cNvPr id="261126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Tax Law Training (NJ) TY2011 v11.0</a:t>
            </a:r>
            <a:endParaRPr lang="en-US"/>
          </a:p>
        </p:txBody>
      </p:sp>
      <p:pic>
        <p:nvPicPr>
          <p:cNvPr id="8" name="~PP32648.WAV">
            <a:hlinkClick r:id="" action="ppaction://media"/>
          </p:cNvPr>
          <p:cNvPicPr>
            <a:picLocks noRot="1" noChangeAspect="1"/>
          </p:cNvPicPr>
          <p:nvPr>
            <a:wavAudioFile r:embed="rId1" name="~PP3150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325" y="64103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9386112"/>
      </p:ext>
    </p:extLst>
  </p:cSld>
  <p:clrMapOvr>
    <a:masterClrMapping/>
  </p:clrMapOvr>
  <p:transition advTm="2699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NJ Template 06">
  <a:themeElements>
    <a:clrScheme name="NJ Template 06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NJ Template 06">
      <a:majorFont>
        <a:latin typeface="Calibri"/>
        <a:ea typeface="ＭＳ Ｐゴシック"/>
        <a:cs typeface="ＭＳ Ｐゴシック"/>
      </a:majorFont>
      <a:minorFont>
        <a:latin typeface="Calibri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4491 NJ</Template>
  <TotalTime>0</TotalTime>
  <Words>186</Words>
  <Application>Microsoft Office PowerPoint</Application>
  <PresentationFormat>On-screen Show (4:3)</PresentationFormat>
  <Paragraphs>45</Paragraphs>
  <Slides>4</Slides>
  <Notes>4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NJ Template 06</vt:lpstr>
      <vt:lpstr>Standard Deductions &amp; Exemptions Schedule A</vt:lpstr>
      <vt:lpstr>Deductions</vt:lpstr>
      <vt:lpstr>Exceptions To Deductions</vt:lpstr>
      <vt:lpstr>Exemptions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Deductions &amp; Exemptions Schedule A</dc:title>
  <dc:creator>HershAl</dc:creator>
  <cp:lastModifiedBy>HershAl</cp:lastModifiedBy>
  <cp:revision>2</cp:revision>
  <dcterms:created xsi:type="dcterms:W3CDTF">2012-01-07T00:34:30Z</dcterms:created>
  <dcterms:modified xsi:type="dcterms:W3CDTF">2012-01-07T00:34:31Z</dcterms:modified>
</cp:coreProperties>
</file>